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8" r:id="rId1"/>
  </p:sldMasterIdLst>
  <p:notesMasterIdLst>
    <p:notesMasterId r:id="rId22"/>
  </p:notesMasterIdLst>
  <p:sldIdLst>
    <p:sldId id="256" r:id="rId2"/>
    <p:sldId id="275" r:id="rId3"/>
    <p:sldId id="257" r:id="rId4"/>
    <p:sldId id="258" r:id="rId5"/>
    <p:sldId id="259" r:id="rId6"/>
    <p:sldId id="280" r:id="rId7"/>
    <p:sldId id="260" r:id="rId8"/>
    <p:sldId id="262" r:id="rId9"/>
    <p:sldId id="265" r:id="rId10"/>
    <p:sldId id="266" r:id="rId11"/>
    <p:sldId id="276" r:id="rId12"/>
    <p:sldId id="264" r:id="rId13"/>
    <p:sldId id="268" r:id="rId14"/>
    <p:sldId id="274" r:id="rId15"/>
    <p:sldId id="273" r:id="rId16"/>
    <p:sldId id="279" r:id="rId17"/>
    <p:sldId id="270" r:id="rId18"/>
    <p:sldId id="277" r:id="rId19"/>
    <p:sldId id="271" r:id="rId20"/>
    <p:sldId id="278" r:id="rId21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321" autoAdjust="0"/>
    <p:restoredTop sz="86364" autoAdjust="0"/>
  </p:normalViewPr>
  <p:slideViewPr>
    <p:cSldViewPr>
      <p:cViewPr varScale="1">
        <p:scale>
          <a:sx n="137" d="100"/>
          <a:sy n="137" d="100"/>
        </p:scale>
        <p:origin x="232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671D6-4F71-4BA7-A320-2602F84614C0}" type="datetimeFigureOut">
              <a:rPr lang="uk-UA" smtClean="0"/>
              <a:t>11.03.2026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8D7399-1B70-4C73-B3BE-C9154889642E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48209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8D7399-1B70-4C73-B3BE-C9154889642E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1822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8D7399-1B70-4C73-B3BE-C9154889642E}" type="slidenum">
              <a:rPr lang="uk-UA" smtClean="0"/>
              <a:t>17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315136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8D7399-1B70-4C73-B3BE-C9154889642E}" type="slidenum">
              <a:rPr lang="uk-UA" smtClean="0"/>
              <a:t>19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1550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71316" cy="6874935"/>
            <a:chOff x="-8466" y="-8468"/>
            <a:chExt cx="9171316" cy="6874935"/>
          </a:xfrm>
        </p:grpSpPr>
        <p:cxnSp>
          <p:nvCxnSpPr>
            <p:cNvPr id="28" name="Straight Connector 2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Freeform 2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Freeform 3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Freeform 3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Freeform 3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Freeform 3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Freeform 3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Freeform 3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1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ABD9-7974-4B6B-BF22-D79BD8A7603B}" type="datetimeFigureOut">
              <a:rPr lang="uk-UA" smtClean="0"/>
              <a:t>11.03.2026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A0964-EC01-42E8-BF6F-809EF019EB5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6797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ABD9-7974-4B6B-BF22-D79BD8A7603B}" type="datetimeFigureOut">
              <a:rPr lang="uk-UA" smtClean="0"/>
              <a:t>11.03.2026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A0964-EC01-42E8-BF6F-809EF019EB5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37848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ABD9-7974-4B6B-BF22-D79BD8A7603B}" type="datetimeFigureOut">
              <a:rPr lang="uk-UA" smtClean="0"/>
              <a:t>11.03.2026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A0964-EC01-42E8-BF6F-809EF019EB56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34864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ABD9-7974-4B6B-BF22-D79BD8A7603B}" type="datetimeFigureOut">
              <a:rPr lang="uk-UA" smtClean="0"/>
              <a:t>11.03.2026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A0964-EC01-42E8-BF6F-809EF019EB5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411103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ABD9-7974-4B6B-BF22-D79BD8A7603B}" type="datetimeFigureOut">
              <a:rPr lang="uk-UA" smtClean="0"/>
              <a:t>11.03.2026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A0964-EC01-42E8-BF6F-809EF019EB56}" type="slidenum">
              <a:rPr lang="uk-UA" smtClean="0"/>
              <a:t>‹#›</a:t>
            </a:fld>
            <a:endParaRPr lang="uk-UA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946294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ABD9-7974-4B6B-BF22-D79BD8A7603B}" type="datetimeFigureOut">
              <a:rPr lang="uk-UA" smtClean="0"/>
              <a:t>11.03.2026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A0964-EC01-42E8-BF6F-809EF019EB5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4922586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ABD9-7974-4B6B-BF22-D79BD8A7603B}" type="datetimeFigureOut">
              <a:rPr lang="uk-UA" smtClean="0"/>
              <a:t>11.03.2026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A0964-EC01-42E8-BF6F-809EF019EB5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451145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ABD9-7974-4B6B-BF22-D79BD8A7603B}" type="datetimeFigureOut">
              <a:rPr lang="uk-UA" smtClean="0"/>
              <a:t>11.03.2026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A0964-EC01-42E8-BF6F-809EF019EB5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8755087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ABD9-7974-4B6B-BF22-D79BD8A7603B}" type="datetimeFigureOut">
              <a:rPr lang="uk-UA" smtClean="0"/>
              <a:t>11.03.2026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A0964-EC01-42E8-BF6F-809EF019EB5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32371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ABD9-7974-4B6B-BF22-D79BD8A7603B}" type="datetimeFigureOut">
              <a:rPr lang="uk-UA" smtClean="0"/>
              <a:t>11.03.2026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A0964-EC01-42E8-BF6F-809EF019EB5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54085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ABD9-7974-4B6B-BF22-D79BD8A7603B}" type="datetimeFigureOut">
              <a:rPr lang="uk-UA" smtClean="0"/>
              <a:t>11.03.2026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A0964-EC01-42E8-BF6F-809EF019EB5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50400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ABD9-7974-4B6B-BF22-D79BD8A7603B}" type="datetimeFigureOut">
              <a:rPr lang="uk-UA" smtClean="0"/>
              <a:t>11.03.2026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A0964-EC01-42E8-BF6F-809EF019EB5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29489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ABD9-7974-4B6B-BF22-D79BD8A7603B}" type="datetimeFigureOut">
              <a:rPr lang="uk-UA" smtClean="0"/>
              <a:t>11.03.2026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A0964-EC01-42E8-BF6F-809EF019EB5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7355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ABD9-7974-4B6B-BF22-D79BD8A7603B}" type="datetimeFigureOut">
              <a:rPr lang="uk-UA" smtClean="0"/>
              <a:t>11.03.2026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A0964-EC01-42E8-BF6F-809EF019EB5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66932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ABD9-7974-4B6B-BF22-D79BD8A7603B}" type="datetimeFigureOut">
              <a:rPr lang="uk-UA" smtClean="0"/>
              <a:t>11.03.2026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A0964-EC01-42E8-BF6F-809EF019EB5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4157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D2ABD9-7974-4B6B-BF22-D79BD8A7603B}" type="datetimeFigureOut">
              <a:rPr lang="uk-UA" smtClean="0"/>
              <a:t>11.03.2026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A0964-EC01-42E8-BF6F-809EF019EB5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129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71317" cy="6874935"/>
            <a:chOff x="-8467" y="-8468"/>
            <a:chExt cx="9171317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94165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8764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D2ABD9-7974-4B6B-BF22-D79BD8A7603B}" type="datetimeFigureOut">
              <a:rPr lang="uk-UA" smtClean="0"/>
              <a:t>11.03.2026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C5A0964-EC01-42E8-BF6F-809EF019EB56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5665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69" r:id="rId1"/>
    <p:sldLayoutId id="2147483970" r:id="rId2"/>
    <p:sldLayoutId id="2147483971" r:id="rId3"/>
    <p:sldLayoutId id="2147483972" r:id="rId4"/>
    <p:sldLayoutId id="2147483973" r:id="rId5"/>
    <p:sldLayoutId id="2147483974" r:id="rId6"/>
    <p:sldLayoutId id="2147483975" r:id="rId7"/>
    <p:sldLayoutId id="2147483976" r:id="rId8"/>
    <p:sldLayoutId id="2147483977" r:id="rId9"/>
    <p:sldLayoutId id="2147483978" r:id="rId10"/>
    <p:sldLayoutId id="2147483979" r:id="rId11"/>
    <p:sldLayoutId id="2147483980" r:id="rId12"/>
    <p:sldLayoutId id="2147483981" r:id="rId13"/>
    <p:sldLayoutId id="2147483982" r:id="rId14"/>
    <p:sldLayoutId id="2147483983" r:id="rId15"/>
    <p:sldLayoutId id="214748398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9492" y="1484784"/>
            <a:ext cx="7990656" cy="1512168"/>
          </a:xfrm>
        </p:spPr>
        <p:txBody>
          <a:bodyPr>
            <a:noAutofit/>
          </a:bodyPr>
          <a:lstStyle/>
          <a:p>
            <a:pPr algn="ctr"/>
            <a:r>
              <a:rPr lang="uk-UA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Професійна </a:t>
            </a:r>
            <a:br>
              <a:rPr lang="uk-UA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етика педагога</a:t>
            </a:r>
            <a:endParaRPr lang="uk-UA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827584" y="332656"/>
            <a:ext cx="6534472" cy="504056"/>
          </a:xfrm>
        </p:spPr>
        <p:txBody>
          <a:bodyPr>
            <a:normAutofit/>
          </a:bodyPr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Бердичівський професійний будівельний ліцей</a:t>
            </a:r>
            <a:endParaRPr lang="uk-U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6417" y="5877272"/>
            <a:ext cx="39432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Підготувала:</a:t>
            </a:r>
          </a:p>
          <a:p>
            <a:r>
              <a:rPr lang="uk-UA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ліцею Світлана МОХОРТ</a:t>
            </a:r>
            <a:endParaRPr lang="uk-UA" b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856" y="3501008"/>
            <a:ext cx="2088232" cy="1944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434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217"/>
    </mc:Choice>
    <mc:Fallback xmlns="">
      <p:transition spd="slow" advTm="35217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332656"/>
            <a:ext cx="6347713" cy="1368152"/>
          </a:xfrm>
        </p:spPr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Показники, що відіграють у спілкуванні важливу роль:</a:t>
            </a:r>
            <a:endParaRPr lang="uk-UA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95536" y="1844824"/>
            <a:ext cx="6912768" cy="4485112"/>
          </a:xfrm>
        </p:spPr>
        <p:txBody>
          <a:bodyPr>
            <a:normAutofit/>
          </a:bodyPr>
          <a:lstStyle/>
          <a:p>
            <a:pPr algn="just"/>
            <a:r>
              <a:rPr lang="uk-UA" b="1" i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uk-UA" b="1" i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емність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форма взаємовідносин між людьми, яка містить у собі такі людські прояви, як уважність, готовність стати в пригоді кожному, хто цього потребує;</a:t>
            </a:r>
          </a:p>
          <a:p>
            <a:pPr algn="just"/>
            <a:r>
              <a:rPr lang="uk-UA" b="1" i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b="1" i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оректність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здебільшого офіційна, суха чемність, уміння «тримати себе в руках» у будь-яких ситуаціях, навіть конфліктних;</a:t>
            </a:r>
          </a:p>
          <a:p>
            <a:pPr algn="just"/>
            <a:r>
              <a:rPr lang="uk-UA" b="1" i="1" dirty="0" err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b="1" i="1" dirty="0" err="1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юб</a:t>
            </a:r>
            <a:r>
              <a:rPr lang="en-US" b="1" i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b="1" i="1" dirty="0" err="1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язність</a:t>
            </a:r>
            <a:r>
              <a:rPr lang="uk-UA" b="1" i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вміння проявляти прагнення бути приємним і корисним для інших;</a:t>
            </a:r>
          </a:p>
          <a:p>
            <a:pPr algn="just"/>
            <a:r>
              <a:rPr lang="uk-UA" b="1" i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b="1" i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актовність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почуття міри, якої слід дотримуватись у стосунках з іншими людьми;</a:t>
            </a:r>
          </a:p>
          <a:p>
            <a:pPr algn="just"/>
            <a:r>
              <a:rPr lang="uk-UA" b="1" i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b="1" i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кромність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вміння зіставляти власну самооцінку з думкою інших, не переоцінювати себе, свою значимість.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0735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576"/>
    </mc:Choice>
    <mc:Fallback xmlns="">
      <p:transition spd="slow" advTm="14576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09599" y="1052736"/>
            <a:ext cx="6347714" cy="3880773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Всі вище згадані гуманістичні норми моралі є </a:t>
            </a:r>
            <a:r>
              <a:rPr lang="uk-UA" dirty="0" err="1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критеріальними</a:t>
            </a:r>
            <a:r>
              <a:rPr lang="uk-UA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показниками етики спілкування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педагога з студентами та колегами. Та слід розуміти, що всі ці принципи потрібно використовувати доцільно, і лише в необхідній мірі. Інакше, приємні відчуття від спілкування можуть зруйнувати штучність, недовіра, завелика театральність.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503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507"/>
    </mc:Choice>
    <mc:Fallback xmlns="">
      <p:transition spd="slow" advTm="7507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332656"/>
            <a:ext cx="6347713" cy="1080120"/>
          </a:xfrm>
        </p:spPr>
        <p:txBody>
          <a:bodyPr/>
          <a:lstStyle/>
          <a:p>
            <a:pPr algn="ctr"/>
            <a:r>
              <a:rPr lang="uk-UA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ЕТИКЕТ</a:t>
            </a:r>
            <a:endParaRPr lang="uk-UA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55063" y="836712"/>
            <a:ext cx="7056784" cy="470113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Викладачі завжди вимагають від здобувачів освіти дотримання певних норм поведінки та виконання правил внутрішнього розпорядку, а чи готові самі викладачі слідувати певним вимогам?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Термін </a:t>
            </a:r>
            <a:r>
              <a:rPr lang="uk-UA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«етикет»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вперше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був запроваджений французьким королем Людовіком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XIV. За його вказівкою, було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виготовлено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спеціальні картки («етикетки») для придворних із переліком обов'язкових правил поведінки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r>
              <a:rPr lang="uk-UA" b="1" i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Педагогічний </a:t>
            </a:r>
            <a:r>
              <a:rPr lang="uk-UA" b="1" i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етикет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сукупність правил і моделей моральної поведінки педагога в типових ситуаціях і обставинах педагогічної діяльності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66042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122"/>
    </mc:Choice>
    <mc:Fallback xmlns="">
      <p:transition spd="slow" advTm="6122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755576" y="548680"/>
            <a:ext cx="5544616" cy="2880320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uk-UA" b="1" i="1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Мовленнєвий </a:t>
            </a:r>
            <a:r>
              <a:rPr lang="uk-UA" b="1" i="1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етикет</a:t>
            </a:r>
            <a:r>
              <a:rPr lang="uk-UA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 вміння чітко та доступно структурувати власні думки та висловлювання.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endParaRPr lang="uk-UA" dirty="0" smtClean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Мало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досконало знати свій предмет та володіти певною термінологією, важливо ще й мати хист донести доступними поняттями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тему,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щоб викликати захоплення та повагу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здобувача освіти.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70236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848"/>
    </mc:Choice>
    <mc:Fallback xmlns="">
      <p:transition spd="slow" advTm="8848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11560" y="332656"/>
            <a:ext cx="6480720" cy="4729736"/>
          </a:xfrm>
        </p:spPr>
        <p:txBody>
          <a:bodyPr/>
          <a:lstStyle/>
          <a:p>
            <a:pPr marL="0" indent="0" algn="just">
              <a:buNone/>
            </a:pP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викладача – інструмент, знаряддя праці, «полководець» людської думки.</a:t>
            </a:r>
          </a:p>
          <a:p>
            <a:pPr marL="0" indent="0" algn="just">
              <a:buNone/>
            </a:pPr>
            <a:endParaRPr lang="uk-UA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sz="2000" i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«Слово </a:t>
            </a:r>
            <a:r>
              <a:rPr lang="uk-UA" sz="2000" i="1" dirty="0" smtClean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найтонший </a:t>
            </a:r>
            <a:r>
              <a:rPr lang="uk-UA" sz="2000" i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дотик до серця, воно може стати і ніжною, запашною квіткою, і живою водою, що відроджує віру у добро, гострим </a:t>
            </a:r>
            <a:r>
              <a:rPr lang="uk-UA" sz="2000" i="1" dirty="0" err="1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ножем</a:t>
            </a:r>
            <a:r>
              <a:rPr lang="uk-UA" sz="2000" i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що розрізає ніжну тканину душі, і розпеченим залізом, і шматками бруду. Людське слово перетворюється на самі несподівані вчинки, навіть тоді, коли його не має, а є мовчання»</a:t>
            </a:r>
          </a:p>
          <a:p>
            <a:pPr marL="0" indent="0" algn="r">
              <a:buNone/>
            </a:pPr>
            <a:r>
              <a:rPr lang="uk-UA" sz="2000" i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В. Сухомлинський</a:t>
            </a: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0195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565"/>
    </mc:Choice>
    <mc:Fallback xmlns="">
      <p:transition spd="slow" advTm="13565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23528" y="476672"/>
            <a:ext cx="6626365" cy="3096344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uk-UA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Привітання.</a:t>
            </a:r>
            <a:r>
              <a:rPr lang="uk-UA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Попри посаду та вік першою вітається людина, яка заходить до приміщення. Першим повинен вітатись чоловік із жінкою. Крім того, першим повинен вітатись молодший зі старшим, підлеглий із керівником. У рукостисканні ж все навпаки: старший або керівник подає руку молодшому або підлеглому, жінка – чоловікові</a:t>
            </a:r>
            <a:r>
              <a:rPr lang="uk-UA" sz="2400" dirty="0"/>
              <a:t>.</a:t>
            </a:r>
            <a:r>
              <a:rPr lang="uk-UA" sz="2000" dirty="0"/>
              <a:t> </a:t>
            </a:r>
          </a:p>
          <a:p>
            <a:pPr>
              <a:lnSpc>
                <a:spcPct val="150000"/>
              </a:lnSpc>
            </a:pPr>
            <a:endParaRPr lang="uk-UA" sz="2000" dirty="0"/>
          </a:p>
        </p:txBody>
      </p:sp>
    </p:spTree>
    <p:extLst>
      <p:ext uri="{BB962C8B-B14F-4D97-AF65-F5344CB8AC3E}">
        <p14:creationId xmlns:p14="http://schemas.microsoft.com/office/powerpoint/2010/main" val="3763579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907"/>
    </mc:Choice>
    <mc:Fallback xmlns="">
      <p:transition spd="slow" advTm="8907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76672"/>
            <a:ext cx="6264696" cy="45037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 defTabSz="457200">
              <a:lnSpc>
                <a:spcPct val="150000"/>
              </a:lnSpc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uk-UA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Пунктуальність.</a:t>
            </a:r>
            <a:r>
              <a:rPr lang="uk-UA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Завжди приходьте вчасно – це чудова звичка, а також гарний приклад для наслідування здобувачам освіти.</a:t>
            </a:r>
          </a:p>
          <a:p>
            <a:pPr lvl="0" algn="just" defTabSz="457200">
              <a:lnSpc>
                <a:spcPct val="150000"/>
              </a:lnSpc>
              <a:spcBef>
                <a:spcPts val="1000"/>
              </a:spcBef>
              <a:buClr>
                <a:srgbClr val="90C226"/>
              </a:buClr>
              <a:buSzPct val="80000"/>
            </a:pPr>
            <a:endParaRPr lang="uk-UA" sz="2000" b="1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 defTabSz="457200">
              <a:lnSpc>
                <a:spcPct val="150000"/>
              </a:lnSpc>
              <a:spcBef>
                <a:spcPts val="1000"/>
              </a:spcBef>
              <a:buClr>
                <a:srgbClr val="90C226"/>
              </a:buClr>
              <a:buSzPct val="80000"/>
              <a:buFont typeface="Wingdings 3" charset="2"/>
              <a:buChar char=""/>
            </a:pPr>
            <a:r>
              <a:rPr lang="uk-UA" sz="2000" b="1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Зовнішній вигляд викладача.</a:t>
            </a:r>
            <a:r>
              <a:rPr lang="uk-UA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Сучасні погляди суспільства на життя дуже прогресивні, а вимоги етикету достатньо консервативні. Одяг не повинен різко виділяти співробітника з контингенту працівників його рівня</a:t>
            </a:r>
            <a:r>
              <a:rPr lang="uk-UA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solidFill>
                <a:prstClr val="black">
                  <a:lumMod val="75000"/>
                  <a:lumOff val="2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8038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Етичні заповіді викладача:</a:t>
            </a:r>
            <a:endParaRPr lang="uk-UA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23528" y="1556792"/>
            <a:ext cx="6923112" cy="4729736"/>
          </a:xfrm>
        </p:spPr>
        <p:txBody>
          <a:bodyPr>
            <a:normAutofit/>
          </a:bodyPr>
          <a:lstStyle/>
          <a:p>
            <a:pPr algn="just"/>
            <a:r>
              <a:rPr lang="uk-UA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особистість здобувача освіти виховується особистістю його викладача;</a:t>
            </a:r>
          </a:p>
          <a:p>
            <a:pPr algn="just"/>
            <a:r>
              <a:rPr lang="uk-UA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поважайте у співрозмовнику Людину, бережіть та розвивайте її людську гідність;</a:t>
            </a:r>
          </a:p>
          <a:p>
            <a:pPr algn="just"/>
            <a:r>
              <a:rPr lang="uk-UA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будьте щедрими на похвалу і скупими на покарання;</a:t>
            </a:r>
          </a:p>
          <a:p>
            <a:pPr algn="just"/>
            <a:r>
              <a:rPr lang="uk-UA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уникайте крику: він принижує Вас як викладача, зменшує можливості для спілкування і свідчить не про силу, а безсилля;</a:t>
            </a:r>
          </a:p>
          <a:p>
            <a:pPr algn="just"/>
            <a:r>
              <a:rPr lang="uk-UA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справедливість – важлива риса педагога;</a:t>
            </a:r>
          </a:p>
          <a:p>
            <a:pPr algn="just"/>
            <a:r>
              <a:rPr lang="uk-UA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залишайте свій поганий настрій перед порогом ліцею. Псувати настрій іншим неетично. </a:t>
            </a:r>
          </a:p>
          <a:p>
            <a:pPr algn="just"/>
            <a:r>
              <a:rPr lang="uk-UA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пам</a:t>
            </a:r>
            <a:r>
              <a:rPr lang="en-US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ятайте: викладач завжди учень.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3716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736"/>
    </mc:Choice>
    <mc:Fallback xmlns="">
      <p:transition spd="slow" advTm="10736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5330" y="188640"/>
            <a:ext cx="6347713" cy="720080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>
                <a:solidFill>
                  <a:schemeClr val="accent2"/>
                </a:solidFill>
              </a:rPr>
              <a:t>Аморальний </a:t>
            </a:r>
            <a:r>
              <a:rPr lang="uk-UA" sz="3200" dirty="0" smtClean="0">
                <a:solidFill>
                  <a:schemeClr val="accent2"/>
                </a:solidFill>
              </a:rPr>
              <a:t>проступок</a:t>
            </a:r>
            <a:endParaRPr lang="uk-UA" sz="3200" dirty="0">
              <a:solidFill>
                <a:schemeClr val="accent2"/>
              </a:solidFill>
            </a:endParaRPr>
          </a:p>
        </p:txBody>
      </p:sp>
      <p:sp>
        <p:nvSpPr>
          <p:cNvPr id="4" name="Rectangle 1"/>
          <p:cNvSpPr>
            <a:spLocks noGrp="1" noChangeArrowheads="1"/>
          </p:cNvSpPr>
          <p:nvPr>
            <p:ph idx="1"/>
          </p:nvPr>
        </p:nvSpPr>
        <p:spPr bwMode="auto">
          <a:xfrm>
            <a:off x="615330" y="836712"/>
            <a:ext cx="6347713" cy="538609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Аморальний проступок — це винне діяння, що суперечить загальноприйнятим нормам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моралі, етики та цінностям суспільства.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 Україні це є підставою для звільнення працівників, які виконують виховні функції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(педагоги, вихователі),</a:t>
            </a:r>
            <a:r>
              <a:rPr kumimoji="0" lang="uk-UA" altLang="uk-UA" sz="1400" b="0" i="0" u="none" strike="noStrike" cap="none" normalizeH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якщо  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проступок несумісний з продовженням їхньої роботи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(п. 3 ч. 1 ст. 41 КЗпП).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характеристики та приклади:</a:t>
            </a:r>
            <a:endParaRPr kumimoji="0" lang="uk-UA" alt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Дії: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Поява у нетверезому стані, нецензурна лайка, бійка, приниження гідності,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сексуальна розпуста.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Сфера застосування: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Найчастіше застосовується до педагогів, вихователів,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психологів, методистів.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Докази:</a:t>
            </a:r>
            <a:endParaRPr kumimoji="0" lang="uk-UA" altLang="uk-UA" sz="14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Звільнення потребує документального підтвердження (акти, свідчення, скарги),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 не лише загальної оцінки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400" b="1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Сімейне право:</a:t>
            </a: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Означає ухилення від обов'язків, алкогольну/наркотичну залежність,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експлуатацію дитини.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Вчинення аморального проступку має бути достовірно доведено.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 допускається звільнення за цей проступок під час відпустки або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uk-UA" sz="1400" b="0" i="0" u="none" strike="noStrike" cap="none" normalizeH="0" baseline="0" dirty="0" smtClean="0">
                <a:ln>
                  <a:noFill/>
                </a:ln>
                <a:solidFill>
                  <a:srgbClr val="0A0A0A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тимчасової непрацездатності.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400" b="0" i="0" u="none" strike="noStrike" cap="none" normalizeH="0" baseline="0" dirty="0" smtClean="0">
              <a:ln>
                <a:noFill/>
              </a:ln>
              <a:solidFill>
                <a:srgbClr val="0A0A0A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uk-UA" altLang="uk-UA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0970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Пам</a:t>
            </a:r>
            <a:r>
              <a:rPr lang="en-US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err="1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ятайте</a:t>
            </a:r>
            <a:r>
              <a:rPr lang="uk-UA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uk-UA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51520" y="1484784"/>
            <a:ext cx="7283152" cy="487375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36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Все, що ми можемо зробити для себе, умирає разом з нами. </a:t>
            </a:r>
          </a:p>
          <a:p>
            <a:pPr marL="0" indent="0" algn="ctr">
              <a:buNone/>
            </a:pPr>
            <a:endParaRPr lang="uk-UA" sz="3600" b="1" i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36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Все, що ми зробили для інших і світу, залишається безсмертним</a:t>
            </a:r>
            <a:endParaRPr lang="uk-UA" sz="3600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0673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6724"/>
    </mc:Choice>
    <mc:Fallback xmlns="">
      <p:transition spd="slow" advTm="6724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908720"/>
            <a:ext cx="7200800" cy="482453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>                                                                                         </a:t>
            </a:r>
            <a:r>
              <a:rPr lang="uk-UA" sz="2200" i="1" dirty="0">
                <a:solidFill>
                  <a:schemeClr val="accent3"/>
                </a:solidFill>
              </a:rPr>
              <a:t/>
            </a:r>
            <a:br>
              <a:rPr lang="uk-UA" sz="2200" i="1" dirty="0">
                <a:solidFill>
                  <a:schemeClr val="accent3"/>
                </a:solidFill>
              </a:rPr>
            </a:br>
            <a:endParaRPr lang="uk-UA" sz="2200" dirty="0">
              <a:solidFill>
                <a:schemeClr val="accent3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251520" y="332656"/>
            <a:ext cx="7200800" cy="5112568"/>
          </a:xfrm>
        </p:spPr>
        <p:txBody>
          <a:bodyPr/>
          <a:lstStyle/>
          <a:p>
            <a:pPr marL="0" indent="0" algn="just">
              <a:buNone/>
            </a:pPr>
            <a:endParaRPr lang="uk-UA" dirty="0" smtClean="0"/>
          </a:p>
          <a:p>
            <a:pPr marL="0" indent="0" algn="ctr">
              <a:buNone/>
            </a:pPr>
            <a:r>
              <a:rPr lang="uk-UA" dirty="0" smtClean="0"/>
              <a:t> </a:t>
            </a:r>
            <a:r>
              <a:rPr lang="uk-UA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uk-UA" sz="2400" b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Лише той </a:t>
            </a:r>
            <a:r>
              <a:rPr lang="uk-UA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Учитель, хто живе так, як навчає»</a:t>
            </a:r>
            <a:br>
              <a:rPr lang="uk-UA" sz="24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i="1" dirty="0">
                <a:solidFill>
                  <a:schemeClr val="accent2"/>
                </a:solidFill>
              </a:rPr>
              <a:t>                                          </a:t>
            </a:r>
            <a:r>
              <a:rPr lang="uk-UA" sz="2400" i="1" dirty="0" smtClean="0">
                <a:solidFill>
                  <a:schemeClr val="accent2"/>
                </a:solidFill>
              </a:rPr>
              <a:t>       </a:t>
            </a:r>
            <a:r>
              <a:rPr lang="uk-UA" sz="2400" i="1" dirty="0">
                <a:solidFill>
                  <a:schemeClr val="accent2"/>
                </a:solidFill>
              </a:rPr>
              <a:t>Г. Сковорода</a:t>
            </a:r>
            <a:endParaRPr lang="uk-UA" sz="2400" dirty="0" smtClean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 закладі освіти все починається з педагога. Педагогічна майстерність не обмежується професійними знаннями, а все більше вимірюється критеріями соціальних компетенцій, серед яких визначальними виступають морально-етичні якості.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39395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460"/>
    </mc:Choice>
    <mc:Fallback xmlns="">
      <p:transition spd="slow" advTm="1546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54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ДЯКУЮ </a:t>
            </a:r>
            <a:endParaRPr lang="uk-UA" sz="5400" b="1" i="1" dirty="0" smtClean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sz="54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uk-UA" sz="5400" b="1" i="1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УВАГУ !</a:t>
            </a:r>
            <a:endParaRPr lang="uk-UA" sz="5400" b="1" i="1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2151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23528" y="404664"/>
            <a:ext cx="6552728" cy="4572152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етика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яких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відбивається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ставлення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до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об'єкта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праці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колег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суспільства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загалом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ru-RU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взірець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як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дотриманні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моральних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норм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поведінки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зовнішньому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вигляді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 і 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виконанні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завдань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стосуються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професійного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обов'язку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802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869"/>
    </mc:Choice>
    <mc:Fallback xmlns="">
      <p:transition spd="slow" advTm="7869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92696"/>
            <a:ext cx="9001000" cy="720080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uk-UA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поглядів В</a:t>
            </a:r>
            <a:r>
              <a:rPr lang="uk-UA" sz="3200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Сухомлинського</a:t>
            </a:r>
            <a:r>
              <a:rPr lang="uk-UA" sz="3200" dirty="0" smtClean="0">
                <a:solidFill>
                  <a:schemeClr val="accent2"/>
                </a:solidFill>
              </a:rPr>
              <a:t>:</a:t>
            </a:r>
            <a:endParaRPr lang="uk-UA" sz="3200" dirty="0">
              <a:solidFill>
                <a:schemeClr val="accent2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83568" y="1442039"/>
            <a:ext cx="5832648" cy="3355113"/>
          </a:xfrm>
        </p:spPr>
        <p:txBody>
          <a:bodyPr/>
          <a:lstStyle/>
          <a:p>
            <a:pPr marL="0" indent="0" algn="just">
              <a:lnSpc>
                <a:spcPct val="150000"/>
              </a:lnSpc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Необхідність високих особистих якостей викладача – принцип залежності особистості здобувача освіти від особистості викладача</a:t>
            </a:r>
          </a:p>
          <a:p>
            <a:pPr marL="0" indent="0">
              <a:buNone/>
            </a:pP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до викладача: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юбов до своєї справи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исока кваліфікація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тактовність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7169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81"/>
    </mc:Choice>
    <mc:Fallback xmlns="">
      <p:transition spd="slow" advTm="7081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Такт</a:t>
            </a:r>
            <a:endParaRPr lang="uk-UA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7544" y="1196752"/>
            <a:ext cx="6624736" cy="2952328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Слово «такт» (</a:t>
            </a:r>
            <a:r>
              <a:rPr lang="uk-UA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від лат. </a:t>
            </a:r>
            <a:r>
              <a:rPr lang="en-US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tactus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–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людських взаємин, необхідна умова успішного спілкування між людьми.</a:t>
            </a:r>
          </a:p>
          <a:p>
            <a:pPr marL="0" indent="0" algn="just">
              <a:lnSpc>
                <a:spcPct val="150000"/>
              </a:lnSpc>
              <a:buNone/>
            </a:pPr>
            <a:endParaRPr lang="uk-UA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50000"/>
              </a:lnSpc>
              <a:buNone/>
            </a:pP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Професійний такт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професійна характеристика особистості, заснована на повазі до співрозмовника, бережливому ставленні до його особистості, до того що є у звичках людини, зовнішньому вигляді.  Творче вміння обирати стиль поведінки, який оберігає честь, гідність особистості, не принижуючи і не возвеличуючи її.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6553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968"/>
    </mc:Choice>
    <mc:Fallback xmlns="">
      <p:transition spd="slow" advTm="9968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476672"/>
            <a:ext cx="6318448" cy="40780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defTabSz="457200">
              <a:lnSpc>
                <a:spcPct val="150000"/>
              </a:lnSpc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uk-UA" dirty="0">
                <a:solidFill>
                  <a:prstClr val="black">
                    <a:lumMod val="75000"/>
                    <a:lumOff val="25000"/>
                  </a:prst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Педагогічний такт випливає з таких моральних стосунків між викладачем та здобувачем освіти, які сприяють взаєморозумінню, довірі, доброзичливості.</a:t>
            </a:r>
          </a:p>
          <a:p>
            <a:pPr lvl="0" algn="just" defTabSz="457200">
              <a:lnSpc>
                <a:spcPct val="150000"/>
              </a:lnSpc>
              <a:spcBef>
                <a:spcPts val="1000"/>
              </a:spcBef>
              <a:buClr>
                <a:srgbClr val="90C226"/>
              </a:buClr>
              <a:buSzPct val="80000"/>
            </a:pPr>
            <a:endParaRPr lang="uk-UA" dirty="0">
              <a:solidFill>
                <a:prstClr val="black">
                  <a:lumMod val="75000"/>
                  <a:lumOff val="2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 defTabSz="457200">
              <a:lnSpc>
                <a:spcPct val="150000"/>
              </a:lnSpc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uk-UA" i="1" dirty="0">
                <a:solidFill>
                  <a:srgbClr val="54A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«Якби хто-небудь спитав, як би я міг в короткій формі означити суть мого педагогічного досвіду, я би відповів, що як можна більше вимог до людини, і як можна більше поваги до неї»</a:t>
            </a:r>
          </a:p>
          <a:p>
            <a:pPr lvl="0" algn="r" defTabSz="457200">
              <a:spcBef>
                <a:spcPts val="1000"/>
              </a:spcBef>
              <a:buClr>
                <a:srgbClr val="90C226"/>
              </a:buClr>
              <a:buSzPct val="80000"/>
            </a:pPr>
            <a:r>
              <a:rPr lang="uk-UA" dirty="0">
                <a:solidFill>
                  <a:srgbClr val="54A02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А. Макаренко</a:t>
            </a:r>
            <a:endParaRPr lang="uk-UA" dirty="0">
              <a:solidFill>
                <a:srgbClr val="54A02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3786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Характерні ознаки професійного такту:</a:t>
            </a:r>
            <a:endParaRPr lang="uk-UA" dirty="0">
              <a:solidFill>
                <a:schemeClr val="accent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триманість, вміння зробити зауваження у формі, яка не принижує особистість;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ктивний запас різноманітних способів впливу на особистість, встановлення контакту;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ила волі, уважність, послідовність, кмітливість, гумор та іронія, усмішка, погляд, інтонація голосу;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заємини, побудовані на взаємній довірі і взаємній повазі;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міння слухати, висловлювати власну думку;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олерантність та емпатія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3850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346"/>
    </mc:Choice>
    <mc:Fallback xmlns="">
      <p:transition spd="slow" advTm="16346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4624"/>
            <a:ext cx="6480720" cy="2592288"/>
          </a:xfrm>
        </p:spPr>
        <p:txBody>
          <a:bodyPr>
            <a:normAutofit/>
          </a:bodyPr>
          <a:lstStyle/>
          <a:p>
            <a:pPr algn="ctr"/>
            <a:r>
              <a:rPr lang="uk-UA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М. </a:t>
            </a:r>
            <a:r>
              <a:rPr lang="uk-UA" sz="2800" dirty="0" err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Монтессорі</a:t>
            </a:r>
            <a:r>
              <a:rPr lang="uk-UA" sz="2800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пропагувала нову педагогіку, завданням якої було </a:t>
            </a:r>
            <a:r>
              <a:rPr lang="uk-UA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«Пробудити в душі дитини Людину, що дрімає в ній»</a:t>
            </a:r>
            <a:br>
              <a:rPr lang="uk-UA" sz="2800" b="1" dirty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800" dirty="0" smtClean="0"/>
              <a:t>                                                                       </a:t>
            </a:r>
            <a:r>
              <a:rPr lang="uk-UA" sz="2800" dirty="0" smtClean="0"/>
              <a:t/>
            </a:r>
            <a:br>
              <a:rPr lang="uk-UA" sz="2800" dirty="0" smtClean="0"/>
            </a:br>
            <a:endParaRPr lang="uk-UA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83568" y="2276872"/>
            <a:ext cx="5976664" cy="1728192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uk-UA" b="1" dirty="0" smtClean="0"/>
              <a:t> 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Дитина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це тіло, що росте, і душа, що розвивається: обидві форми беруть початок з одного вічного джерела – 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із життя, через навчальний заклад та 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викладача </a:t>
            </a:r>
            <a:r>
              <a:rPr lang="uk-UA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приклад на якому виростає молодь.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84176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4218"/>
    </mc:Choice>
    <mc:Fallback xmlns="">
      <p:transition spd="slow" advTm="14218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dirty="0" smtClean="0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Основа педагогічної етики спілкування</a:t>
            </a:r>
            <a:r>
              <a:rPr lang="uk-UA" dirty="0" smtClean="0">
                <a:solidFill>
                  <a:schemeClr val="accent2"/>
                </a:solidFill>
              </a:rPr>
              <a:t>:</a:t>
            </a:r>
            <a:endParaRPr lang="uk-UA" dirty="0">
              <a:solidFill>
                <a:schemeClr val="accent2"/>
              </a:solidFill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467544" y="2132856"/>
            <a:ext cx="6635080" cy="4032448"/>
          </a:xfrm>
        </p:spPr>
        <p:txBody>
          <a:bodyPr/>
          <a:lstStyle/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міння співчувати;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міння любити;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дність слова і діла;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имогливість до себе та інших;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ібраність у вчинках, словах;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есність, 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обов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язок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вага, чуйність, наполегливість;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амокритичність, вміння виправляти власні помилки;</a:t>
            </a:r>
          </a:p>
          <a:p>
            <a:pPr algn="just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едагогічний оптимізм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6972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453"/>
    </mc:Choice>
    <mc:Fallback xmlns="">
      <p:transition spd="slow" advTm="13453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3|2.7"/>
</p:tagLst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706</TotalTime>
  <Words>878</Words>
  <Application>Microsoft Office PowerPoint</Application>
  <PresentationFormat>Экран (4:3)</PresentationFormat>
  <Paragraphs>108</Paragraphs>
  <Slides>20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Arial</vt:lpstr>
      <vt:lpstr>Calibri</vt:lpstr>
      <vt:lpstr>Times New Roman</vt:lpstr>
      <vt:lpstr>Trebuchet MS</vt:lpstr>
      <vt:lpstr>Wingdings 3</vt:lpstr>
      <vt:lpstr>Аспект</vt:lpstr>
      <vt:lpstr>Професійна  етика педагога</vt:lpstr>
      <vt:lpstr>                                                                                                       </vt:lpstr>
      <vt:lpstr>Презентация PowerPoint</vt:lpstr>
      <vt:lpstr>Система поглядів В. Сухомлинського:</vt:lpstr>
      <vt:lpstr>Такт</vt:lpstr>
      <vt:lpstr>Презентация PowerPoint</vt:lpstr>
      <vt:lpstr>Характерні ознаки професійного такту:</vt:lpstr>
      <vt:lpstr>М. Монтессорі пропагувала нову педагогіку, завданням якої було                                              «Пробудити в душі дитини Людину, що дрімає в ній»                                                                         </vt:lpstr>
      <vt:lpstr>Основа педагогічної етики спілкування:</vt:lpstr>
      <vt:lpstr>Показники, що відіграють у спілкуванні важливу роль:</vt:lpstr>
      <vt:lpstr>Презентация PowerPoint</vt:lpstr>
      <vt:lpstr>ЕТИКЕТ</vt:lpstr>
      <vt:lpstr>Презентация PowerPoint</vt:lpstr>
      <vt:lpstr>Презентация PowerPoint</vt:lpstr>
      <vt:lpstr>Презентация PowerPoint</vt:lpstr>
      <vt:lpstr>Презентация PowerPoint</vt:lpstr>
      <vt:lpstr>Етичні заповіді викладача:</vt:lpstr>
      <vt:lpstr>Аморальний проступок</vt:lpstr>
      <vt:lpstr>Пам’ятайте: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Професійна етика викладача</dc:title>
  <dc:creator>Sony</dc:creator>
  <cp:lastModifiedBy>Comp_Dir</cp:lastModifiedBy>
  <cp:revision>66</cp:revision>
  <cp:lastPrinted>2026-02-25T08:20:48Z</cp:lastPrinted>
  <dcterms:created xsi:type="dcterms:W3CDTF">2023-01-09T08:58:51Z</dcterms:created>
  <dcterms:modified xsi:type="dcterms:W3CDTF">2026-03-11T12:57:12Z</dcterms:modified>
</cp:coreProperties>
</file>